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98" r:id="rId5"/>
    <p:sldId id="300" r:id="rId6"/>
    <p:sldId id="303" r:id="rId7"/>
    <p:sldId id="301" r:id="rId8"/>
    <p:sldId id="304" r:id="rId9"/>
    <p:sldId id="305" r:id="rId10"/>
    <p:sldId id="316" r:id="rId11"/>
    <p:sldId id="317" r:id="rId12"/>
    <p:sldId id="318" r:id="rId13"/>
    <p:sldId id="321" r:id="rId14"/>
    <p:sldId id="319" r:id="rId15"/>
    <p:sldId id="322" r:id="rId16"/>
    <p:sldId id="295" r:id="rId17"/>
    <p:sldId id="323" r:id="rId18"/>
    <p:sldId id="324" r:id="rId19"/>
    <p:sldId id="284" r:id="rId20"/>
    <p:sldId id="293" r:id="rId21"/>
    <p:sldId id="296" r:id="rId2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F6877"/>
    <a:srgbClr val="002060"/>
    <a:srgbClr val="25C6E3"/>
    <a:srgbClr val="27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74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1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C787AE-A2C6-4A28-BCC7-4D89EB21DEE5}" type="datetime1">
              <a:rPr lang="es-ES" smtClean="0"/>
              <a:t>25/04/2023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DA65D4-3BBC-4853-83D3-F449A9B7FDA5}" type="datetime1">
              <a:rPr lang="es-ES" noProof="0" smtClean="0"/>
              <a:t>25/04/2023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0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9047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13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977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16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7180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17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5006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es-ES" noProof="0" smtClean="0"/>
              <a:t>18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3913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l títu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3800" b="1" spc="-300" dirty="0"/>
            </a:lvl1pPr>
          </a:lstStyle>
          <a:p>
            <a:pPr lvl="0" algn="r" rtl="0"/>
            <a:r>
              <a:rPr lang="es-ES" noProof="0" dirty="0"/>
              <a:t>Haga clic para editar el título de la presentación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texto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</a:t>
            </a:r>
            <a:br>
              <a:rPr lang="es-ES" noProof="0"/>
            </a:br>
            <a:r>
              <a:rPr lang="es-ES" noProof="0"/>
              <a:t>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90000"/>
              </a:lnSpc>
              <a:defRPr lang="en-ZA" sz="3800" b="1" spc="-300" dirty="0"/>
            </a:lvl1pPr>
          </a:lstStyle>
          <a:p>
            <a:pPr lvl="0" algn="r" rtl="0"/>
            <a:r>
              <a:rPr lang="es-ES" noProof="0" dirty="0"/>
              <a:t>Haga clic para editar la línea divisoria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</a:t>
            </a:r>
            <a:br>
              <a:rPr lang="es-ES" noProof="0"/>
            </a:br>
            <a:r>
              <a:rPr lang="es-ES" noProof="0"/>
              <a:t>su foto aquí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lnSpc>
                <a:spcPct val="80000"/>
              </a:lnSpc>
              <a:defRPr sz="3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editar la línea divisoria de sección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la imagen del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lnSpc>
                <a:spcPct val="70000"/>
              </a:lnSpc>
              <a:defRPr sz="3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Edite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la imagen del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lnSpc>
                <a:spcPct val="80000"/>
              </a:lnSpc>
              <a:defRPr sz="38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Haga clic para editar el título de la página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mparación izquierdo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comparación izquierdo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8" name="Marcador de posición de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Escriba la leyenda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Marcador de posición de imagen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Inserte o arrastre y coloque su foto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400" b="1" spc="-300" dirty="0"/>
            </a:lvl1pPr>
          </a:lstStyle>
          <a:p>
            <a:pPr lvl="0" algn="r" rtl="0"/>
            <a:r>
              <a:rPr lang="es-ES" noProof="0"/>
              <a:t>Gracias</a:t>
            </a:r>
          </a:p>
        </p:txBody>
      </p:sp>
      <p:sp>
        <p:nvSpPr>
          <p:cNvPr id="9" name="Marcador de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 dirty="0"/>
              <a:t>Nombre completo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Número de teléfono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Identificador de red social o correo electrónico</a:t>
            </a:r>
          </a:p>
        </p:txBody>
      </p:sp>
      <p:sp>
        <p:nvSpPr>
          <p:cNvPr id="12" name="Marcador de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Sitio web de la empresa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-ES" noProof="0"/>
              <a:t>Haga clic para editar el título de la página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Cuadro de texto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es-ES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s-ES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s-E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s-ES" sz="12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jpg"/><Relationship Id="rId3" Type="http://schemas.openxmlformats.org/officeDocument/2006/relationships/image" Target="../media/image22.jpeg"/><Relationship Id="rId7" Type="http://schemas.openxmlformats.org/officeDocument/2006/relationships/image" Target="../media/image26.sv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stagram.com/explore/tags/campa%C3%B1aint%C3%A9grate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 descr="Manos que se unen en un círculo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790" y="770826"/>
            <a:ext cx="10300966" cy="3290213"/>
          </a:xfrm>
          <a:noFill/>
          <a:ln>
            <a:solidFill>
              <a:schemeClr val="bg1">
                <a:lumMod val="95000"/>
              </a:schemeClr>
            </a:solidFill>
          </a:ln>
        </p:spPr>
        <p:txBody>
          <a:bodyPr rtlCol="0"/>
          <a:lstStyle/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6000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Hacia la creación </a:t>
            </a:r>
            <a:br>
              <a:rPr lang="es-ES" sz="6000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s-ES" sz="6000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</a:rPr>
              <a:t>de la Cultura de </a:t>
            </a:r>
            <a:r>
              <a:rPr lang="es-ES" sz="6000" b="0" dirty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adelia" pitchFamily="2" charset="0"/>
              </a:rPr>
              <a:t>Integridad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8612" y="4061039"/>
            <a:ext cx="5021976" cy="580921"/>
          </a:xfrm>
        </p:spPr>
        <p:txBody>
          <a:bodyPr rtlCol="0"/>
          <a:lstStyle/>
          <a:p>
            <a:pPr rtl="0"/>
            <a:r>
              <a:rPr lang="es-ES" sz="2000" dirty="0">
                <a:latin typeface="Candara Light" panose="020E0502030303020204" pitchFamily="34" charset="0"/>
              </a:rPr>
              <a:t>Pautas para integrar al Plan de Trabajo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CB490B-D241-D73F-5E40-FF6A4E0BC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328" y="4061039"/>
            <a:ext cx="1839761" cy="10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43460" y="2177843"/>
            <a:ext cx="6641900" cy="1528090"/>
          </a:xfrm>
        </p:spPr>
        <p:txBody>
          <a:bodyPr/>
          <a:lstStyle/>
          <a:p>
            <a:r>
              <a:rPr lang="es-DO" dirty="0"/>
              <a:t>    PAUTAS DE LA OLIMPIADAS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32"/>
          </p:nvPr>
        </p:nvSpPr>
        <p:spPr>
          <a:xfrm>
            <a:off x="5143734" y="3660353"/>
            <a:ext cx="6641626" cy="590155"/>
          </a:xfrm>
        </p:spPr>
        <p:txBody>
          <a:bodyPr/>
          <a:lstStyle/>
          <a:p>
            <a:r>
              <a:rPr lang="es-DO" dirty="0"/>
              <a:t>      Construyendo la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rtl="0"/>
            <a:r>
              <a:rPr lang="es-ES" dirty="0"/>
              <a:t>Pautas para integrar al Plan de Trabajo 2023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10</a:t>
            </a:fld>
            <a:endParaRPr lang="es-ES" noProof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325" y="6402078"/>
            <a:ext cx="954258" cy="37587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82089" y="971759"/>
            <a:ext cx="3463603" cy="5925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MEDIO AMBIENTE</a:t>
            </a:r>
            <a:endParaRPr lang="es-D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2089" y="2574834"/>
            <a:ext cx="3463603" cy="5925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RESPONSABILIDAD SOCIAL</a:t>
            </a:r>
            <a:endParaRPr lang="es-D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34574" y="4180137"/>
            <a:ext cx="3463603" cy="5925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FORMACIÓN</a:t>
            </a:r>
            <a:endParaRPr lang="es-D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angular 12"/>
          <p:cNvCxnSpPr/>
          <p:nvPr/>
        </p:nvCxnSpPr>
        <p:spPr>
          <a:xfrm>
            <a:off x="3048000" y="751692"/>
            <a:ext cx="2070100" cy="1691062"/>
          </a:xfrm>
          <a:prstGeom prst="bentConnector3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/>
          <p:nvPr/>
        </p:nvCxnSpPr>
        <p:spPr>
          <a:xfrm flipV="1">
            <a:off x="3008018" y="3451187"/>
            <a:ext cx="2110082" cy="1558834"/>
          </a:xfrm>
          <a:prstGeom prst="bentConnector3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4036423" y="2941888"/>
            <a:ext cx="1094740" cy="546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240" y="3858600"/>
            <a:ext cx="3778195" cy="174441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grpSp>
        <p:nvGrpSpPr>
          <p:cNvPr id="25" name="Grupo 24"/>
          <p:cNvGrpSpPr/>
          <p:nvPr/>
        </p:nvGrpSpPr>
        <p:grpSpPr>
          <a:xfrm>
            <a:off x="6082540" y="4953545"/>
            <a:ext cx="1638500" cy="941700"/>
            <a:chOff x="8708825" y="5010021"/>
            <a:chExt cx="1638500" cy="941700"/>
          </a:xfrm>
        </p:grpSpPr>
        <p:sp>
          <p:nvSpPr>
            <p:cNvPr id="24" name="Cheurón 23"/>
            <p:cNvSpPr/>
            <p:nvPr/>
          </p:nvSpPr>
          <p:spPr>
            <a:xfrm>
              <a:off x="9737725" y="5010021"/>
              <a:ext cx="609600" cy="930596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>
                <a:solidFill>
                  <a:schemeClr val="tx1"/>
                </a:solidFill>
              </a:endParaRPr>
            </a:p>
          </p:txBody>
        </p:sp>
        <p:sp>
          <p:nvSpPr>
            <p:cNvPr id="26" name="Cheurón 25"/>
            <p:cNvSpPr/>
            <p:nvPr/>
          </p:nvSpPr>
          <p:spPr>
            <a:xfrm>
              <a:off x="9223275" y="5021125"/>
              <a:ext cx="609600" cy="930596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>
                <a:solidFill>
                  <a:schemeClr val="tx1"/>
                </a:solidFill>
              </a:endParaRPr>
            </a:p>
          </p:txBody>
        </p:sp>
        <p:sp>
          <p:nvSpPr>
            <p:cNvPr id="27" name="Cheurón 26"/>
            <p:cNvSpPr/>
            <p:nvPr/>
          </p:nvSpPr>
          <p:spPr>
            <a:xfrm>
              <a:off x="8708825" y="5014042"/>
              <a:ext cx="609600" cy="930596"/>
            </a:xfrm>
            <a:prstGeom prst="chevr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42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1400" dirty="0"/>
              <a:t>Ejecutar acciones para la reducción del impacto ambiental, protección de los recursos naturales y fomentar su uso correcto, en los servidores públicos y la sociedad.</a:t>
            </a:r>
            <a:endParaRPr lang="es-DO" sz="1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sz="11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Limpieza de costas, ríos y arroyos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Reducción uso energía eléctrica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DO" sz="1400" dirty="0"/>
              <a:t>Crear obras con </a:t>
            </a:r>
            <a:r>
              <a:rPr lang="es-ES" sz="1400" dirty="0"/>
              <a:t>materiales reciclados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Uso alternativo de medios de transporte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Hacer huertos o jardines urbanos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Fomentar las Compras Verdes (utensilios reutilizables y orgánicos)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Jornadas de Reforestación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Dar una segunda vida a las botellas de plástico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Desconectar los aparatos electrónicos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Espacios sin dispositivos electrónicos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Reducir el consumo de agua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Fomentar uso de bolsas reutilizables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ES" sz="1400" dirty="0"/>
          </a:p>
          <a:p>
            <a:pPr marL="0" indent="0">
              <a:buNone/>
            </a:pPr>
            <a:endParaRPr lang="es-D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ES" sz="1400" dirty="0"/>
              <a:t>La integridad es pilar fundamental de las estructuras políticas, económicas y sociales y por lo tanto es esencial para el bienestar económico y social, así como para la prosperidad de los individuos y de las sociedades.</a:t>
            </a:r>
          </a:p>
          <a:p>
            <a:pPr marL="0" indent="0" algn="just">
              <a:buNone/>
            </a:pPr>
            <a:r>
              <a:rPr lang="es-DO" sz="1400" dirty="0"/>
              <a:t>Desarrollar acciones en pos del deber cívico y que beneficien a la sociedad en su conjunto:</a:t>
            </a:r>
            <a:endParaRPr lang="es-ES" sz="1400" dirty="0"/>
          </a:p>
          <a:p>
            <a:pPr marL="0" indent="0" algn="just">
              <a:buNone/>
            </a:pPr>
            <a:endParaRPr lang="es-ES" sz="1050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Voluntariado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DO" sz="1400" dirty="0"/>
              <a:t>Donaciones (alimentos, medicamentos y ropa)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DO" sz="1400" dirty="0"/>
              <a:t>Respaldar causas sin fines de lucro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DO" sz="1400" dirty="0"/>
              <a:t>Fomentar relaciones comunitarias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DO" sz="1400" dirty="0"/>
              <a:t>Actividades de bienestar social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DO" sz="1400" dirty="0"/>
              <a:t>Salud de los servidores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DO" sz="1400" dirty="0"/>
              <a:t>Jornadas de salud, vacunación, visual, dental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DO" sz="1400" dirty="0"/>
          </a:p>
          <a:p>
            <a:pPr>
              <a:buFont typeface="Wingdings" panose="05000000000000000000" pitchFamily="2" charset="2"/>
              <a:buChar char="ü"/>
            </a:pPr>
            <a:endParaRPr lang="es-DO" sz="1400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11</a:t>
            </a:fld>
            <a:endParaRPr lang="es-ES" noProof="0"/>
          </a:p>
        </p:txBody>
      </p:sp>
      <p:sp>
        <p:nvSpPr>
          <p:cNvPr id="11" name="Título 2"/>
          <p:cNvSpPr>
            <a:spLocks noGrp="1"/>
          </p:cNvSpPr>
          <p:nvPr>
            <p:ph type="title"/>
          </p:nvPr>
        </p:nvSpPr>
        <p:spPr>
          <a:xfrm>
            <a:off x="2019300" y="21125"/>
            <a:ext cx="7829450" cy="685442"/>
          </a:xfrm>
        </p:spPr>
        <p:txBody>
          <a:bodyPr/>
          <a:lstStyle/>
          <a:p>
            <a:pPr algn="ctr"/>
            <a:r>
              <a:rPr lang="es-DO" dirty="0"/>
              <a:t>ACTIVIDADES DE LA OLIMPIADAS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32000" y="777517"/>
            <a:ext cx="3600000" cy="5925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MEDIO AMBIENTE</a:t>
            </a:r>
            <a:endParaRPr lang="es-D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267044" y="777517"/>
            <a:ext cx="3634956" cy="5925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RESPONSABILIDAD SOCIAL</a:t>
            </a:r>
            <a:endParaRPr lang="es-D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171551" y="777517"/>
            <a:ext cx="3600450" cy="5925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FORMACIÓN</a:t>
            </a:r>
            <a:endParaRPr lang="es-D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arcador de texto 4"/>
          <p:cNvSpPr>
            <a:spLocks noGrp="1"/>
          </p:cNvSpPr>
          <p:nvPr>
            <p:ph type="body" sz="quarter" idx="12"/>
          </p:nvPr>
        </p:nvSpPr>
        <p:spPr>
          <a:xfrm>
            <a:off x="8184251" y="1511476"/>
            <a:ext cx="3600450" cy="4679249"/>
          </a:xfrm>
        </p:spPr>
        <p:txBody>
          <a:bodyPr/>
          <a:lstStyle/>
          <a:p>
            <a:pPr marL="0" indent="0" algn="just">
              <a:buNone/>
            </a:pPr>
            <a:r>
              <a:rPr lang="es-ES" sz="1400" dirty="0"/>
              <a:t>Capacitar, orientar y concientizar a los servidores de manera periódica y clara, para que se apliquen las normas de integridad y principios éticos en el ejercicio del cargo público.</a:t>
            </a:r>
          </a:p>
          <a:p>
            <a:pPr marL="0" indent="0">
              <a:buNone/>
            </a:pPr>
            <a:r>
              <a:rPr lang="es-ES" sz="1400" dirty="0"/>
              <a:t>Charlas, Talleres, Actividades de Integración (Team Building), Conferencias y Paneles en:</a:t>
            </a:r>
          </a:p>
          <a:p>
            <a:pPr marL="0" indent="0">
              <a:buNone/>
            </a:pPr>
            <a:endParaRPr lang="es-ES" sz="1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Gestión de Riesgos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Normas, Políticas y Procedimientos internos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Asuntos Medioambientales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Seguridad Vial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Ética y Valores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Transparencia –Ley 200-04 y 340-06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Declaraciones Juradas, Lavado de </a:t>
            </a:r>
            <a:r>
              <a:rPr lang="es-ES" sz="1400" dirty="0" err="1"/>
              <a:t>Act</a:t>
            </a:r>
            <a:r>
              <a:rPr lang="es-ES" sz="1400" dirty="0"/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Análisis de Dilemas Éticos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Gestión de Conflictos de Interés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Corrupción: riesgos y consecuencias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Rallys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Campañas educativas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ES" sz="1400" dirty="0"/>
              <a:t>Audiovisuales, obras teatrales</a:t>
            </a:r>
          </a:p>
        </p:txBody>
      </p:sp>
      <p:sp>
        <p:nvSpPr>
          <p:cNvPr id="18" name="Marcador de pie de página 5"/>
          <p:cNvSpPr txBox="1">
            <a:spLocks/>
          </p:cNvSpPr>
          <p:nvPr/>
        </p:nvSpPr>
        <p:spPr>
          <a:xfrm>
            <a:off x="420522" y="6587351"/>
            <a:ext cx="5664000" cy="295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200" dirty="0"/>
              <a:t>Pautas para integrar al Plan de Trabajo 2023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325" y="6402078"/>
            <a:ext cx="954258" cy="3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4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359900" y="2798354"/>
            <a:ext cx="2832100" cy="1013684"/>
          </a:xfrm>
        </p:spPr>
        <p:txBody>
          <a:bodyPr/>
          <a:lstStyle/>
          <a:p>
            <a:pPr algn="ctr"/>
            <a:r>
              <a:rPr lang="es-DO" dirty="0"/>
              <a:t>Proyecto</a:t>
            </a:r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12</a:t>
            </a:fld>
            <a:endParaRPr lang="es-ES" noProof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1" y="100060"/>
            <a:ext cx="8534400" cy="667789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325" y="6402078"/>
            <a:ext cx="954258" cy="37587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044" y="3812038"/>
            <a:ext cx="1215811" cy="13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4726378" cy="432000"/>
          </a:xfrm>
        </p:spPr>
        <p:txBody>
          <a:bodyPr rtlCol="0"/>
          <a:lstStyle/>
          <a:p>
            <a:pPr rtl="0"/>
            <a:r>
              <a:rPr lang="es-ES" dirty="0"/>
              <a:t>Calendario Olimpiadas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70990" y="1008000"/>
            <a:ext cx="4726578" cy="360000"/>
          </a:xfrm>
        </p:spPr>
        <p:txBody>
          <a:bodyPr rtlCol="0"/>
          <a:lstStyle/>
          <a:p>
            <a:pPr rtl="0"/>
            <a:r>
              <a:rPr lang="es-ES" dirty="0"/>
              <a:t>Plazos para la ejecución de las actividades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73088"/>
              </p:ext>
            </p:extLst>
          </p:nvPr>
        </p:nvGraphicFramePr>
        <p:xfrm>
          <a:off x="431800" y="1521771"/>
          <a:ext cx="4726578" cy="429120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63289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2363289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</a:tblGrid>
              <a:tr h="623507">
                <a:tc>
                  <a:txBody>
                    <a:bodyPr/>
                    <a:lstStyle/>
                    <a:p>
                      <a:pPr algn="ctr" rtl="0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Desde – H</a:t>
                      </a:r>
                      <a:r>
                        <a:rPr lang="es-DO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  <a:r>
                        <a:rPr lang="e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sta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33539">
                <a:tc>
                  <a:txBody>
                    <a:bodyPr/>
                    <a:lstStyle/>
                    <a:p>
                      <a:pPr algn="ctr" rtl="0"/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Actualización Plan</a:t>
                      </a:r>
                      <a:r>
                        <a:rPr lang="es" sz="16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Trabajo (PdT)</a:t>
                      </a:r>
                      <a:endParaRPr lang="e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D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D</a:t>
                      </a:r>
                      <a:r>
                        <a:rPr lang="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el 25/abril al 5/mayo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33539">
                <a:tc>
                  <a:txBody>
                    <a:bodyPr/>
                    <a:lstStyle/>
                    <a:p>
                      <a:pPr algn="ctr" rtl="0"/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Notificación DIGEIG-PdT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Hasta 8/mayo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33539">
                <a:tc>
                  <a:txBody>
                    <a:bodyPr/>
                    <a:lstStyle/>
                    <a:p>
                      <a:pPr algn="ctr" rtl="0"/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Inicio Olimpiadas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15/mayo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33539">
                <a:tc>
                  <a:txBody>
                    <a:bodyPr/>
                    <a:lstStyle/>
                    <a:p>
                      <a:pPr algn="ctr" rtl="0"/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Fin Olimpiadas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30/noviembre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33539">
                <a:tc>
                  <a:txBody>
                    <a:bodyPr/>
                    <a:lstStyle/>
                    <a:p>
                      <a:pPr algn="ctr" rtl="0"/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Presentación Informes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DO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H</a:t>
                      </a:r>
                      <a:r>
                        <a:rPr lang="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</a:rPr>
                        <a:t>asta 5/diciembre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13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325" y="6401352"/>
            <a:ext cx="1020586" cy="4019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951" y="323248"/>
            <a:ext cx="6607771" cy="58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F0E29-48A2-F2F7-61CD-C07506B83A9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14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3FC65CD-BBCD-2529-B80B-A306E990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7" y="283819"/>
            <a:ext cx="4726378" cy="432000"/>
          </a:xfrm>
        </p:spPr>
        <p:txBody>
          <a:bodyPr rtlCol="0"/>
          <a:lstStyle/>
          <a:p>
            <a:pPr rtl="0"/>
            <a:r>
              <a:rPr lang="es-ES" dirty="0"/>
              <a:t>Calendario Olimpiadas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9987F657-F3E6-920B-660A-400070D1D1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117" y="859819"/>
            <a:ext cx="4726578" cy="360000"/>
          </a:xfrm>
        </p:spPr>
        <p:txBody>
          <a:bodyPr rtlCol="0"/>
          <a:lstStyle/>
          <a:p>
            <a:pPr rtl="0"/>
            <a:r>
              <a:rPr lang="es-ES" dirty="0"/>
              <a:t>Plazos para la ejecución de las actividades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70990BC-5859-66FB-D832-983F742B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325" y="6401352"/>
            <a:ext cx="1020586" cy="401999"/>
          </a:xfrm>
          <a:prstGeom prst="rect">
            <a:avLst/>
          </a:prstGeom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D154813-FD41-EAA7-01BE-F516718DB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84801"/>
              </p:ext>
            </p:extLst>
          </p:nvPr>
        </p:nvGraphicFramePr>
        <p:xfrm>
          <a:off x="2080644" y="1219819"/>
          <a:ext cx="8030712" cy="461136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42808">
                  <a:extLst>
                    <a:ext uri="{9D8B030D-6E8A-4147-A177-3AD203B41FA5}">
                      <a16:colId xmlns:a16="http://schemas.microsoft.com/office/drawing/2014/main" val="2075839379"/>
                    </a:ext>
                  </a:extLst>
                </a:gridCol>
                <a:gridCol w="1145913">
                  <a:extLst>
                    <a:ext uri="{9D8B030D-6E8A-4147-A177-3AD203B41FA5}">
                      <a16:colId xmlns:a16="http://schemas.microsoft.com/office/drawing/2014/main" val="1560315301"/>
                    </a:ext>
                  </a:extLst>
                </a:gridCol>
                <a:gridCol w="1788744">
                  <a:extLst>
                    <a:ext uri="{9D8B030D-6E8A-4147-A177-3AD203B41FA5}">
                      <a16:colId xmlns:a16="http://schemas.microsoft.com/office/drawing/2014/main" val="3538840118"/>
                    </a:ext>
                  </a:extLst>
                </a:gridCol>
                <a:gridCol w="1788744">
                  <a:extLst>
                    <a:ext uri="{9D8B030D-6E8A-4147-A177-3AD203B41FA5}">
                      <a16:colId xmlns:a16="http://schemas.microsoft.com/office/drawing/2014/main" val="245573155"/>
                    </a:ext>
                  </a:extLst>
                </a:gridCol>
                <a:gridCol w="1093121">
                  <a:extLst>
                    <a:ext uri="{9D8B030D-6E8A-4147-A177-3AD203B41FA5}">
                      <a16:colId xmlns:a16="http://schemas.microsoft.com/office/drawing/2014/main" val="2253197272"/>
                    </a:ext>
                  </a:extLst>
                </a:gridCol>
                <a:gridCol w="1071382">
                  <a:extLst>
                    <a:ext uri="{9D8B030D-6E8A-4147-A177-3AD203B41FA5}">
                      <a16:colId xmlns:a16="http://schemas.microsoft.com/office/drawing/2014/main" val="4134717066"/>
                    </a:ext>
                  </a:extLst>
                </a:gridCol>
              </a:tblGrid>
              <a:tr h="22199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OLIMPIADAS POR LA INTEGRIDAD 2023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58209"/>
                  </a:ext>
                </a:extLst>
              </a:tr>
              <a:tr h="21190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MAYO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JUNIO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JULIO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23681"/>
                  </a:ext>
                </a:extLst>
              </a:tr>
              <a:tr h="2119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ACTIVIDAD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INSTITUCION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ACTIVIDAD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INSTITUCION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ACTIVIDAD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INSTITUCION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9758500"/>
                  </a:ext>
                </a:extLst>
              </a:tr>
              <a:tr h="15539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Realizar la campaña CONDUCE CON INTEGRIDAD dirigida por el INTRANT, utilizando las redes sociales.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INTRANT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Donaciones y Ayudas comunitarias (alimentos, medicamentos y ropa)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DIECOM / CNZFE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2da. Etapa del Taller Gestión de Riesgos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INAP con todas las CIGCN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2530319"/>
                  </a:ext>
                </a:extLst>
              </a:tr>
              <a:tr h="241163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 Crear campaña educativa sobre valores íntegros, derechos ciudadanos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DGBN, DIECOM, MITUR, Dirección General de Pasaportes, INESPRE, DIGEIG, IDECOOP, Ministerio de Economía, Ministerio de Medio Ambiente y Ministerio de Relaciones Exteriores, FEDA, FONPER, INAGUJA, Ministerio Administrativo de la Presidencia, INAP, MAP, INFOTEP, Tesorería Nacional, ONAPI, ONAMET, Consejo Nacional para el VIH SIDA, CNZFE, JARDIN BOTANICO, DGDF.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Rally en Valores (Reforzamiento Institucional)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CNZFE-JARDIN BOTANICO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7137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55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0F0E29-48A2-F2F7-61CD-C07506B83A9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15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3FC65CD-BBCD-2529-B80B-A306E990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7" y="283819"/>
            <a:ext cx="4726378" cy="432000"/>
          </a:xfrm>
        </p:spPr>
        <p:txBody>
          <a:bodyPr rtlCol="0"/>
          <a:lstStyle/>
          <a:p>
            <a:pPr rtl="0"/>
            <a:r>
              <a:rPr lang="es-ES" dirty="0"/>
              <a:t>Calendario Olimpiadas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9987F657-F3E6-920B-660A-400070D1D1E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54117" y="859819"/>
            <a:ext cx="4726578" cy="360000"/>
          </a:xfrm>
        </p:spPr>
        <p:txBody>
          <a:bodyPr rtlCol="0"/>
          <a:lstStyle/>
          <a:p>
            <a:pPr rtl="0"/>
            <a:r>
              <a:rPr lang="es-ES" dirty="0"/>
              <a:t>Plazos para la ejecución de las actividades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70990BC-5859-66FB-D832-983F742B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325" y="6401352"/>
            <a:ext cx="1020586" cy="401999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A5CDA5F-2F4B-E9CA-8AFF-E9C12C05A458}"/>
              </a:ext>
            </a:extLst>
          </p:cNvPr>
          <p:cNvGraphicFramePr>
            <a:graphicFrameLocks noGrp="1"/>
          </p:cNvGraphicFramePr>
          <p:nvPr/>
        </p:nvGraphicFramePr>
        <p:xfrm>
          <a:off x="1308100" y="1252538"/>
          <a:ext cx="9575801" cy="4352925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408178">
                  <a:extLst>
                    <a:ext uri="{9D8B030D-6E8A-4147-A177-3AD203B41FA5}">
                      <a16:colId xmlns:a16="http://schemas.microsoft.com/office/drawing/2014/main" val="2679472904"/>
                    </a:ext>
                  </a:extLst>
                </a:gridCol>
                <a:gridCol w="1869034">
                  <a:extLst>
                    <a:ext uri="{9D8B030D-6E8A-4147-A177-3AD203B41FA5}">
                      <a16:colId xmlns:a16="http://schemas.microsoft.com/office/drawing/2014/main" val="268937929"/>
                    </a:ext>
                  </a:extLst>
                </a:gridCol>
                <a:gridCol w="1473661">
                  <a:extLst>
                    <a:ext uri="{9D8B030D-6E8A-4147-A177-3AD203B41FA5}">
                      <a16:colId xmlns:a16="http://schemas.microsoft.com/office/drawing/2014/main" val="564943413"/>
                    </a:ext>
                  </a:extLst>
                </a:gridCol>
                <a:gridCol w="1317908">
                  <a:extLst>
                    <a:ext uri="{9D8B030D-6E8A-4147-A177-3AD203B41FA5}">
                      <a16:colId xmlns:a16="http://schemas.microsoft.com/office/drawing/2014/main" val="829203951"/>
                    </a:ext>
                  </a:extLst>
                </a:gridCol>
                <a:gridCol w="1284960">
                  <a:extLst>
                    <a:ext uri="{9D8B030D-6E8A-4147-A177-3AD203B41FA5}">
                      <a16:colId xmlns:a16="http://schemas.microsoft.com/office/drawing/2014/main" val="2398491567"/>
                    </a:ext>
                  </a:extLst>
                </a:gridCol>
                <a:gridCol w="1222060">
                  <a:extLst>
                    <a:ext uri="{9D8B030D-6E8A-4147-A177-3AD203B41FA5}">
                      <a16:colId xmlns:a16="http://schemas.microsoft.com/office/drawing/2014/main" val="1661335959"/>
                    </a:ext>
                  </a:extLst>
                </a:gridCol>
              </a:tblGrid>
              <a:tr h="20955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OLIMPIADAS POR LA INTEGRIDAD 2023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28098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AGOSTO - SEPTIEMBRE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OCTUBRE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NOVIEMBRE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1528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ACTIVIDAD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INSTITUCION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ACTIVIDAD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INSTITUCION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ACTIVIDAD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INSTITUCION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9189646"/>
                  </a:ext>
                </a:extLst>
              </a:tr>
              <a:tr h="14668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Jornadas de limpieza de playas, rios y arroyos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DIECOM, Comedores económicos, medio ambiente, siuben, ACUARIO NACIONAL, COE, MEDIO AMBIENTE, DGBN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Impulsar a los artistas a crear obras con materiales reciclables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Ministerio de Cultura, Dirección General de Compras y contrataciones, Ministerio Agricultura, Ministerio de Deporte, Ministerio de Salud Pública, Ministerio de Medio Ambiente,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Crear sellos, tarjetas, estampillas alegóricas a temas de ética e integridad, deporte, recursos naturales y capacitación magisterial.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>
                          <a:effectLst/>
                        </a:rPr>
                        <a:t>INPOSDOM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3252233"/>
                  </a:ext>
                </a:extLst>
              </a:tr>
              <a:tr h="22764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Jornada de forestación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u="none" strike="noStrike" dirty="0">
                          <a:effectLst/>
                        </a:rPr>
                        <a:t>DIGECAC, DGDF/ DGBN/ DGCINE/ DIECOM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Amasis MT Pro" panose="020405040500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13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90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57" y="863075"/>
            <a:ext cx="4914700" cy="723700"/>
          </a:xfrm>
        </p:spPr>
        <p:txBody>
          <a:bodyPr rtlCol="0"/>
          <a:lstStyle/>
          <a:p>
            <a:r>
              <a:rPr lang="es-DO" sz="4400" dirty="0"/>
              <a:t>Rendición de Cuentas </a:t>
            </a:r>
            <a:endParaRPr lang="es-ES" sz="4400" dirty="0"/>
          </a:p>
        </p:txBody>
      </p:sp>
      <p:sp>
        <p:nvSpPr>
          <p:cNvPr id="12" name="Rectángulo 11" descr="Bloque de énfasis izquierdo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1852120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3355" y="2243892"/>
            <a:ext cx="2507570" cy="528676"/>
          </a:xfrm>
          <a:ln w="12700">
            <a:solidFill>
              <a:schemeClr val="accent5">
                <a:lumMod val="75000"/>
                <a:lumOff val="25000"/>
              </a:schemeClr>
            </a:solidFill>
          </a:ln>
        </p:spPr>
        <p:txBody>
          <a:bodyPr rtlCol="0" anchor="ctr"/>
          <a:lstStyle/>
          <a:p>
            <a:pPr algn="ctr" rtl="0"/>
            <a:r>
              <a:rPr lang="es-ES" dirty="0"/>
              <a:t>Formatos</a:t>
            </a:r>
          </a:p>
        </p:txBody>
      </p:sp>
      <p:cxnSp>
        <p:nvCxnSpPr>
          <p:cNvPr id="11" name="Conector recto 10" descr="Línea divisoria de la diapositiva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 descr="Barra de énfasis derech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96092" y="5047489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es-ES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0" y="2461995"/>
            <a:ext cx="5472000" cy="431699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DO" dirty="0"/>
              <a:t>Informes Trimestrales -Plan de Trabajo</a:t>
            </a:r>
            <a:endParaRPr lang="es-E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16</a:t>
            </a:fld>
            <a:endParaRPr lang="es-ES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325" y="6401352"/>
            <a:ext cx="1020586" cy="401999"/>
          </a:xfrm>
          <a:prstGeom prst="rect">
            <a:avLst/>
          </a:prstGeom>
        </p:spPr>
      </p:pic>
      <p:sp>
        <p:nvSpPr>
          <p:cNvPr id="17" name="Marcador de tex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0" y="3115051"/>
            <a:ext cx="5472000" cy="410903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DO" dirty="0"/>
              <a:t>Informes de Impacto de las Actividades</a:t>
            </a:r>
            <a:endParaRPr lang="es-ES" dirty="0"/>
          </a:p>
        </p:txBody>
      </p:sp>
      <p:pic>
        <p:nvPicPr>
          <p:cNvPr id="6146" name="Picture 2" descr="Estrategia de Rendición de Cuent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40"/>
          <a:stretch/>
        </p:blipFill>
        <p:spPr bwMode="auto">
          <a:xfrm>
            <a:off x="693257" y="2859801"/>
            <a:ext cx="3669067" cy="27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arcador de texto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8000" y="3811072"/>
            <a:ext cx="5472000" cy="410903"/>
          </a:xfrm>
        </p:spPr>
        <p:txBody>
          <a:bodyPr rtlCol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DO" dirty="0"/>
              <a:t>Informe Anual de la CIGCN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arcador de posición de imagen 22" descr="Mujer sonriendo con un portátil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7800226" cy="1958400"/>
          </a:xfrm>
        </p:spPr>
        <p:txBody>
          <a:bodyPr rtlCol="0"/>
          <a:lstStyle/>
          <a:p>
            <a:pPr rtl="0"/>
            <a:r>
              <a:rPr lang="es-ES" sz="5200" dirty="0"/>
              <a:t>“La Integridad es hacer lo correcto aunque nadie esté mirando” 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 rtlCol="0"/>
          <a:lstStyle/>
          <a:p>
            <a:r>
              <a:rPr lang="es-DO" sz="2400" dirty="0"/>
              <a:t>Jim </a:t>
            </a:r>
            <a:r>
              <a:rPr lang="es-DO" sz="2400" b="1" i="1" dirty="0"/>
              <a:t>Stovall</a:t>
            </a:r>
            <a:endParaRPr lang="es-ES" sz="24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17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325" y="6401352"/>
            <a:ext cx="1020586" cy="4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arcador de posición de imagen 31" descr="manos aplaudiend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sz="5200" dirty="0"/>
              <a:t>Gracias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s-ES" sz="1800" dirty="0"/>
              <a:t>CIGCN - CNZFE</a:t>
            </a:r>
          </a:p>
        </p:txBody>
      </p:sp>
      <p:pic>
        <p:nvPicPr>
          <p:cNvPr id="8" name="Gráfico 7" descr="Usuario" title="Icono del nombre del moderador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-ES" sz="1800" dirty="0"/>
              <a:t>809.686.8077</a:t>
            </a:r>
          </a:p>
        </p:txBody>
      </p:sp>
      <p:pic>
        <p:nvPicPr>
          <p:cNvPr id="10" name="Gráfico 9" descr="Smartphone" title="Icono del número de teléfono del moderador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s-ES" sz="1800" dirty="0"/>
              <a:t>cigcn@czfe.gob.do</a:t>
            </a:r>
          </a:p>
        </p:txBody>
      </p:sp>
      <p:pic>
        <p:nvPicPr>
          <p:cNvPr id="9" name="Gráfico 8" descr="Sobre" title="Icono del correo electrónico del moderador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s-ES" sz="1800" dirty="0"/>
              <a:t>www.cnzfe.gob.do</a:t>
            </a:r>
          </a:p>
        </p:txBody>
      </p:sp>
      <p:pic>
        <p:nvPicPr>
          <p:cNvPr id="11" name="Gráfico 10" descr="Vínculo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18</a:t>
            </a:fld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47325" y="6401352"/>
            <a:ext cx="1020586" cy="4019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042" y="82381"/>
            <a:ext cx="2492561" cy="24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El 55% de empresas posee una política anticorrupción, según encuesta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5" r="41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72444" y="2427111"/>
            <a:ext cx="11119556" cy="2015192"/>
          </a:xfrm>
        </p:spPr>
        <p:txBody>
          <a:bodyPr/>
          <a:lstStyle/>
          <a:p>
            <a:pPr marL="0" indent="0"/>
            <a:r>
              <a:rPr lang="es-ES" sz="4000" dirty="0"/>
              <a:t>La corrupción prospera donde la transparencia, la rendición de cuentas y la participación de los servidores públicos y la ciudadanía son DÉBILES</a:t>
            </a:r>
            <a:br>
              <a:rPr lang="es-ES" sz="1400" dirty="0"/>
            </a:br>
            <a:endParaRPr lang="es-DO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2</a:t>
            </a:fld>
            <a:endParaRPr lang="es-ES" noProof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325" y="6401352"/>
            <a:ext cx="1020586" cy="4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0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Marcador de número de diapositiv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3</a:t>
            </a:fld>
            <a:endParaRPr lang="es-ES" noProof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98" y="1169111"/>
            <a:ext cx="9437082" cy="38357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325" y="6401352"/>
            <a:ext cx="1020586" cy="4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0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32"/>
          </p:nvPr>
        </p:nvSpPr>
        <p:spPr>
          <a:xfrm>
            <a:off x="330288" y="552586"/>
            <a:ext cx="6229499" cy="590155"/>
          </a:xfrm>
        </p:spPr>
        <p:txBody>
          <a:bodyPr/>
          <a:lstStyle/>
          <a:p>
            <a:r>
              <a:rPr lang="es-DO" dirty="0">
                <a:latin typeface="+mj-lt"/>
              </a:rPr>
              <a:t>México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4</a:t>
            </a:fld>
            <a:endParaRPr lang="es-ES" noProof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325" y="6401352"/>
            <a:ext cx="1020586" cy="401999"/>
          </a:xfrm>
          <a:prstGeom prst="rect">
            <a:avLst/>
          </a:prstGeom>
        </p:spPr>
      </p:pic>
      <p:pic>
        <p:nvPicPr>
          <p:cNvPr id="13314" name="Picture 2" descr="Modelo para la Gestión de Riesgos de Corrupción en el Sector Público |  Programa De Las Naciones Unidas Para El Desarrol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354170"/>
            <a:ext cx="2494199" cy="320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Modelo de Programa de Integridad Empresarial by Barra Mexicana, Colegio de  Abogados, A.C. - Issu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87" y="1333211"/>
            <a:ext cx="2494199" cy="322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Política Nacional Anticorrupción – CPC Nac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65" y="3763429"/>
            <a:ext cx="3225712" cy="16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Sistema Nacional Anticorrupción (SNA) | Secretaría de la Función Pública |  Gobierno | gob.m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7" y="1532237"/>
            <a:ext cx="3253590" cy="18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643" y="2362227"/>
            <a:ext cx="2719579" cy="352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84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0"/>
            <a:ext cx="5753100" cy="6371351"/>
          </a:xfrm>
          <a:prstGeom prst="rect">
            <a:avLst/>
          </a:prstGeom>
          <a:solidFill>
            <a:srgbClr val="0F6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18334" y="634852"/>
            <a:ext cx="6641900" cy="1124345"/>
          </a:xfrm>
        </p:spPr>
        <p:txBody>
          <a:bodyPr/>
          <a:lstStyle/>
          <a:p>
            <a:r>
              <a:rPr lang="es-DO" dirty="0"/>
              <a:t>Organización para la Cooperación y el Desarrollo Económico</a:t>
            </a:r>
            <a:r>
              <a:rPr lang="es-DO" b="0" dirty="0"/>
              <a:t> (</a:t>
            </a:r>
            <a:r>
              <a:rPr lang="es-DO" dirty="0"/>
              <a:t>OCDE</a:t>
            </a:r>
            <a:r>
              <a:rPr lang="es-DO" b="0" dirty="0"/>
              <a:t>)</a:t>
            </a:r>
            <a:endParaRPr lang="es-D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5</a:t>
            </a:fld>
            <a:endParaRPr lang="es-ES" noProof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48" y="239627"/>
            <a:ext cx="4137004" cy="58920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325" y="6391827"/>
            <a:ext cx="1020586" cy="40199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400801" y="3004457"/>
            <a:ext cx="5268776" cy="592582"/>
          </a:xfrm>
          <a:prstGeom prst="rect">
            <a:avLst/>
          </a:prstGeom>
          <a:solidFill>
            <a:srgbClr val="566C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DO" sz="20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</a:t>
            </a:r>
            <a:r>
              <a:rPr lang="es-DO" sz="20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integridad coherente y completo</a:t>
            </a:r>
            <a:endParaRPr lang="es-D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00801" y="3716292"/>
            <a:ext cx="5268776" cy="5925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DO" sz="20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s-DO" sz="20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Integridad Pública</a:t>
            </a:r>
            <a:endParaRPr lang="es-D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400801" y="4459877"/>
            <a:ext cx="5268776" cy="5925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DO" sz="20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RENDICIÓN DE CUENTAS</a:t>
            </a:r>
            <a:r>
              <a:rPr lang="es-DO" sz="20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eficaz</a:t>
            </a:r>
            <a:endParaRPr lang="es-D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0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5359400" y="0"/>
            <a:ext cx="6832600" cy="6371351"/>
          </a:xfrm>
          <a:prstGeom prst="rect">
            <a:avLst/>
          </a:prstGeom>
          <a:solidFill>
            <a:srgbClr val="0F6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6</a:t>
            </a:fld>
            <a:endParaRPr lang="es-ES" noProof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091" y="179351"/>
            <a:ext cx="6305217" cy="598545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Título 2"/>
          <p:cNvSpPr txBox="1">
            <a:spLocks/>
          </p:cNvSpPr>
          <p:nvPr/>
        </p:nvSpPr>
        <p:spPr>
          <a:xfrm>
            <a:off x="278476" y="179351"/>
            <a:ext cx="6641900" cy="11243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180000" tIns="180000" rIns="180000" bIns="18000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800" b="1" kern="1200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DO" dirty="0"/>
              <a:t>Organización para la Cooperación y el Desarrollo Económicos</a:t>
            </a:r>
            <a:r>
              <a:rPr lang="es-DO" b="0" dirty="0"/>
              <a:t> (</a:t>
            </a:r>
            <a:r>
              <a:rPr lang="es-DO" dirty="0"/>
              <a:t>OCDE</a:t>
            </a:r>
            <a:r>
              <a:rPr lang="es-DO" b="0" dirty="0"/>
              <a:t>)</a:t>
            </a:r>
            <a:endParaRPr lang="es-D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325" y="6402078"/>
            <a:ext cx="954258" cy="375873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32"/>
          </p:nvPr>
        </p:nvSpPr>
        <p:spPr>
          <a:xfrm>
            <a:off x="291450" y="1305268"/>
            <a:ext cx="5334263" cy="590155"/>
          </a:xfrm>
        </p:spPr>
        <p:txBody>
          <a:bodyPr/>
          <a:lstStyle/>
          <a:p>
            <a:r>
              <a:rPr lang="es-DO" dirty="0"/>
              <a:t>Las Recomendaciones: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24" y="2576552"/>
            <a:ext cx="5014875" cy="23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7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190" y="681381"/>
            <a:ext cx="9647619" cy="5495238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064" y="101936"/>
            <a:ext cx="5467902" cy="982281"/>
          </a:xfrm>
        </p:spPr>
        <p:txBody>
          <a:bodyPr rtlCol="0"/>
          <a:lstStyle/>
          <a:p>
            <a:pPr algn="ctr" rtl="0"/>
            <a:r>
              <a:rPr lang="es-ES" sz="5200" dirty="0"/>
              <a:t>La CIGCN-CNZFE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s-ES" smtClean="0"/>
              <a:pPr rtl="0"/>
              <a:t>7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7325" y="6401352"/>
            <a:ext cx="1020586" cy="40199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26E90E6-66DE-1F60-296B-5CC4AA1B9E2D}"/>
              </a:ext>
            </a:extLst>
          </p:cNvPr>
          <p:cNvSpPr/>
          <p:nvPr/>
        </p:nvSpPr>
        <p:spPr>
          <a:xfrm>
            <a:off x="2063692" y="1543574"/>
            <a:ext cx="4286774" cy="58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Para acceder a las publicaciones de los videos de las actividades acceda a: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2036C37-3BD0-D5C4-BA1C-559CF3DB8D5B}"/>
              </a:ext>
            </a:extLst>
          </p:cNvPr>
          <p:cNvSpPr/>
          <p:nvPr/>
        </p:nvSpPr>
        <p:spPr>
          <a:xfrm>
            <a:off x="1809224" y="2420224"/>
            <a:ext cx="8182063" cy="58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Conferencia INSPIRATE: 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https://www.instagram.com/reel/CppyW6qP4Dl/?utm_source=ig_web_copy_link</a:t>
            </a:r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DA8A89E-C0DE-1271-39AA-05561864C701}"/>
              </a:ext>
            </a:extLst>
          </p:cNvPr>
          <p:cNvSpPr/>
          <p:nvPr/>
        </p:nvSpPr>
        <p:spPr>
          <a:xfrm>
            <a:off x="1809224" y="3077822"/>
            <a:ext cx="8182063" cy="58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Acto Premiación #DominicanaSinCorrupción: 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https://www.instagram.com/reel/CpXcDB9PSLm/?utm_source=ig_web_copy_link</a:t>
            </a:r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7294C1D-0995-E740-A6A0-ADF125E78359}"/>
              </a:ext>
            </a:extLst>
          </p:cNvPr>
          <p:cNvSpPr/>
          <p:nvPr/>
        </p:nvSpPr>
        <p:spPr>
          <a:xfrm>
            <a:off x="1809223" y="3740554"/>
            <a:ext cx="8182063" cy="58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Amor con Valor: 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https://www.instagram.com/reel/CoqHIAwPwIL/?utm_source=ig_web_copy_link</a:t>
            </a:r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382EB656-EE53-7CDF-C3A4-CD52215D6ECE}"/>
              </a:ext>
            </a:extLst>
          </p:cNvPr>
          <p:cNvSpPr/>
          <p:nvPr/>
        </p:nvSpPr>
        <p:spPr>
          <a:xfrm>
            <a:off x="1809222" y="4382701"/>
            <a:ext cx="8182063" cy="58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Regalando Sonrisas: </a:t>
            </a:r>
            <a:r>
              <a:rPr lang="es-ES" b="0" i="0" dirty="0">
                <a:solidFill>
                  <a:srgbClr val="000000"/>
                </a:solidFill>
                <a:effectLst/>
                <a:latin typeface="-apple-system"/>
              </a:rPr>
              <a:t>https://www.instagram.com/p/CnSTquTtB4Q/?utm_source=ig_web_copy_link</a:t>
            </a:r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D17F6626-BB8A-1F0B-F083-6A37B409B25A}"/>
              </a:ext>
            </a:extLst>
          </p:cNvPr>
          <p:cNvSpPr/>
          <p:nvPr/>
        </p:nvSpPr>
        <p:spPr>
          <a:xfrm>
            <a:off x="1809221" y="5020811"/>
            <a:ext cx="8182063" cy="587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dirty="0"/>
              <a:t>Videos Campaña INTEGRATE: </a:t>
            </a:r>
          </a:p>
          <a:p>
            <a:pPr algn="ctr"/>
            <a:r>
              <a:rPr lang="es-ES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-apple-system"/>
              </a:rPr>
              <a:t>Acceda al hashtag </a:t>
            </a:r>
            <a:r>
              <a:rPr lang="es-ES" b="0" i="0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#CampañaIntégrate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16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0080" y="537826"/>
            <a:ext cx="448056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5" name="Rectángulo 14"/>
          <p:cNvSpPr/>
          <p:nvPr/>
        </p:nvSpPr>
        <p:spPr>
          <a:xfrm>
            <a:off x="6084130" y="0"/>
            <a:ext cx="6107870" cy="6371351"/>
          </a:xfrm>
          <a:prstGeom prst="rect">
            <a:avLst/>
          </a:prstGeom>
          <a:solidFill>
            <a:srgbClr val="0F68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8</a:t>
            </a:fld>
            <a:endParaRPr lang="es-ES" noProof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7325" y="6402078"/>
            <a:ext cx="954258" cy="37587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263" y="117771"/>
            <a:ext cx="3778195" cy="174441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388" y="1966897"/>
            <a:ext cx="7670856" cy="4018780"/>
          </a:xfrm>
          <a:prstGeom prst="rect">
            <a:avLst/>
          </a:prstGeom>
        </p:spPr>
      </p:pic>
      <p:sp>
        <p:nvSpPr>
          <p:cNvPr id="12" name="Título 2"/>
          <p:cNvSpPr>
            <a:spLocks noGrp="1"/>
          </p:cNvSpPr>
          <p:nvPr>
            <p:ph type="title"/>
          </p:nvPr>
        </p:nvSpPr>
        <p:spPr>
          <a:xfrm>
            <a:off x="6391997" y="228026"/>
            <a:ext cx="5492135" cy="1124345"/>
          </a:xfrm>
        </p:spPr>
        <p:txBody>
          <a:bodyPr/>
          <a:lstStyle/>
          <a:p>
            <a:r>
              <a:rPr lang="es-DO" sz="3200" dirty="0"/>
              <a:t>Organización para la Cooperación y el Desarrollo Económico</a:t>
            </a:r>
            <a:r>
              <a:rPr lang="es-DO" sz="3200" b="0" dirty="0"/>
              <a:t> (</a:t>
            </a:r>
            <a:r>
              <a:rPr lang="es-DO" sz="3200" dirty="0"/>
              <a:t>OCDE</a:t>
            </a:r>
            <a:r>
              <a:rPr lang="es-DO" sz="3200" b="0" dirty="0"/>
              <a:t>)</a:t>
            </a:r>
            <a:endParaRPr lang="es-DO" sz="3200" dirty="0"/>
          </a:p>
        </p:txBody>
      </p:sp>
      <p:sp>
        <p:nvSpPr>
          <p:cNvPr id="11" name="Rectángulo 10"/>
          <p:cNvSpPr/>
          <p:nvPr/>
        </p:nvSpPr>
        <p:spPr>
          <a:xfrm>
            <a:off x="6503676" y="1213169"/>
            <a:ext cx="5268776" cy="5925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DO" sz="20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s-DO" sz="20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Integridad Pública</a:t>
            </a:r>
            <a:endParaRPr lang="es-DO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4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B51A1E-902D-48AF-9020-955120F399B6}" type="slidenum">
              <a:rPr lang="es-ES" noProof="0" smtClean="0"/>
              <a:pPr rtl="0"/>
              <a:t>9</a:t>
            </a:fld>
            <a:endParaRPr lang="es-ES" noProof="0"/>
          </a:p>
        </p:txBody>
      </p:sp>
      <p:pic>
        <p:nvPicPr>
          <p:cNvPr id="1026" name="Picture 2" descr="Sociedad civil. ¿Qué es una sociedad civil y cómo se constituye?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" b="1177"/>
          <a:stretch>
            <a:fillRect/>
          </a:stretch>
        </p:blipFill>
        <p:spPr bwMode="auto">
          <a:xfrm>
            <a:off x="1748857" y="0"/>
            <a:ext cx="10443746" cy="68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700" y="364392"/>
            <a:ext cx="4430009" cy="994146"/>
          </a:xfrm>
        </p:spPr>
        <p:txBody>
          <a:bodyPr/>
          <a:lstStyle/>
          <a:p>
            <a:r>
              <a:rPr lang="es-DO" dirty="0"/>
              <a:t>ENFOQUE: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-1700" y="1358539"/>
            <a:ext cx="5956300" cy="535576"/>
          </a:xfrm>
        </p:spPr>
        <p:txBody>
          <a:bodyPr/>
          <a:lstStyle/>
          <a:p>
            <a:pPr algn="ctr"/>
            <a:r>
              <a:rPr lang="es-DO" dirty="0"/>
              <a:t>COLABORADORES - SOCIEDAD</a:t>
            </a:r>
          </a:p>
        </p:txBody>
      </p:sp>
    </p:spTree>
    <p:extLst>
      <p:ext uri="{BB962C8B-B14F-4D97-AF65-F5344CB8AC3E}">
        <p14:creationId xmlns:p14="http://schemas.microsoft.com/office/powerpoint/2010/main" val="40472607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750_TF16411250.potx" id="{EC119539-042E-42FB-99A7-818D6F707D97}" vid="{2C342CDD-8033-4EFC-A050-FD44D51CF9E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6cf306-012c-48b2-8225-342a5f2f94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7A1A0A207E2DB4693C0E92CD55D17A1" ma:contentTypeVersion="7" ma:contentTypeDescription="Crear nuevo documento." ma:contentTypeScope="" ma:versionID="b01278e6bbb2f7b0adba78abe65afef8">
  <xsd:schema xmlns:xsd="http://www.w3.org/2001/XMLSchema" xmlns:xs="http://www.w3.org/2001/XMLSchema" xmlns:p="http://schemas.microsoft.com/office/2006/metadata/properties" xmlns:ns3="c26cf306-012c-48b2-8225-342a5f2f947b" targetNamespace="http://schemas.microsoft.com/office/2006/metadata/properties" ma:root="true" ma:fieldsID="9ed91db9b8e8d6cdeb497931d0023624" ns3:_="">
    <xsd:import namespace="c26cf306-012c-48b2-8225-342a5f2f94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cf306-012c-48b2-8225-342a5f2f9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26cf306-012c-48b2-8225-342a5f2f947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97C6384-E378-4358-A3E9-0F61323F31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CDB955-9F71-4F0D-969E-2500FA292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6cf306-012c-48b2-8225-342a5f2f94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{ED5C239B-9A34-46BF-B261-BE008A557AA0}tf16411250_win32</Template>
  <TotalTime>2056</TotalTime>
  <Words>970</Words>
  <Application>Microsoft Office PowerPoint</Application>
  <PresentationFormat>Panorámica</PresentationFormat>
  <Paragraphs>164</Paragraphs>
  <Slides>18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adelia</vt:lpstr>
      <vt:lpstr>Amasis MT Pro</vt:lpstr>
      <vt:lpstr>-apple-system</vt:lpstr>
      <vt:lpstr>Arial</vt:lpstr>
      <vt:lpstr>Bahnschrift</vt:lpstr>
      <vt:lpstr>Calibri</vt:lpstr>
      <vt:lpstr>Candara</vt:lpstr>
      <vt:lpstr>Candara Light</vt:lpstr>
      <vt:lpstr>Corbel</vt:lpstr>
      <vt:lpstr>Times New Roman</vt:lpstr>
      <vt:lpstr>Wingdings</vt:lpstr>
      <vt:lpstr>Tema de Office</vt:lpstr>
      <vt:lpstr>Hacia la creación  de la Cultura de Integridad</vt:lpstr>
      <vt:lpstr>La corrupción prospera donde la transparencia, la rendición de cuentas y la participación de los servidores públicos y la ciudadanía son DÉBILES </vt:lpstr>
      <vt:lpstr>Presentación de PowerPoint</vt:lpstr>
      <vt:lpstr>Presentación de PowerPoint</vt:lpstr>
      <vt:lpstr>Organización para la Cooperación y el Desarrollo Económico (OCDE)</vt:lpstr>
      <vt:lpstr>Presentación de PowerPoint</vt:lpstr>
      <vt:lpstr>La CIGCN-CNZFE</vt:lpstr>
      <vt:lpstr>Organización para la Cooperación y el Desarrollo Económico (OCDE)</vt:lpstr>
      <vt:lpstr>ENFOQUE:</vt:lpstr>
      <vt:lpstr>    PAUTAS DE LA OLIMPIADAS</vt:lpstr>
      <vt:lpstr>ACTIVIDADES DE LA OLIMPIADAS</vt:lpstr>
      <vt:lpstr>Proyecto</vt:lpstr>
      <vt:lpstr>Calendario Olimpiadas</vt:lpstr>
      <vt:lpstr>Calendario Olimpiadas</vt:lpstr>
      <vt:lpstr>Calendario Olimpiadas</vt:lpstr>
      <vt:lpstr>Rendición de Cuentas </vt:lpstr>
      <vt:lpstr>“La Integridad es hacer lo correcto aunque nadie esté mirando” 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Noelia Bencosme</dc:creator>
  <cp:lastModifiedBy>Noelia Bencosme</cp:lastModifiedBy>
  <cp:revision>74</cp:revision>
  <dcterms:created xsi:type="dcterms:W3CDTF">2023-04-17T14:29:58Z</dcterms:created>
  <dcterms:modified xsi:type="dcterms:W3CDTF">2023-04-25T20:29:29Z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0x01010047A1A0A207E2DB4693C0E92CD55D17A1</vt:lpwstr>
  </property>
</Properties>
</file>